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0824" autoAdjust="0"/>
  </p:normalViewPr>
  <p:slideViewPr>
    <p:cSldViewPr>
      <p:cViewPr>
        <p:scale>
          <a:sx n="90" d="100"/>
          <a:sy n="90" d="100"/>
        </p:scale>
        <p:origin x="-2244" y="-186"/>
      </p:cViewPr>
      <p:guideLst>
        <p:guide orient="horz" pos="2160"/>
        <p:guide pos="2880"/>
      </p:guideLst>
    </p:cSldViewPr>
  </p:slideViewPr>
  <p:outlineViewPr>
    <p:cViewPr>
      <p:scale>
        <a:sx n="33" d="100"/>
        <a:sy n="33" d="100"/>
      </p:scale>
      <p:origin x="0" y="21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7A7CB-118C-432C-A991-E3F580ABD393}" type="datetimeFigureOut">
              <a:rPr lang="en-US" smtClean="0"/>
              <a:pPr/>
              <a:t>11/7/2018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B47006-4CF6-4E51-9FB9-F624FFCC8DA6}" type="slidenum">
              <a:rPr lang="en-AU" smtClean="0"/>
              <a:pPr/>
              <a:t>‹#›</a:t>
            </a:fld>
            <a:endParaRPr lang="en-AU"/>
          </a:p>
        </p:txBody>
      </p:sp>
    </p:spTree>
    <p:extLst>
      <p:ext uri="{BB962C8B-B14F-4D97-AF65-F5344CB8AC3E}">
        <p14:creationId xmlns:p14="http://schemas.microsoft.com/office/powerpoint/2010/main" val="3004473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13B47006-4CF6-4E51-9FB9-F624FFCC8DA6}"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These are true empty lane and can be filled at the Marshals</a:t>
            </a:r>
            <a:r>
              <a:rPr lang="en-AU" baseline="0" dirty="0" smtClean="0"/>
              <a:t> discretion</a:t>
            </a:r>
            <a:endParaRPr lang="en-AU" dirty="0"/>
          </a:p>
        </p:txBody>
      </p:sp>
      <p:sp>
        <p:nvSpPr>
          <p:cNvPr id="4" name="Slide Number Placeholder 3"/>
          <p:cNvSpPr>
            <a:spLocks noGrp="1"/>
          </p:cNvSpPr>
          <p:nvPr>
            <p:ph type="sldNum" sz="quarter" idx="10"/>
          </p:nvPr>
        </p:nvSpPr>
        <p:spPr/>
        <p:txBody>
          <a:bodyPr/>
          <a:lstStyle/>
          <a:p>
            <a:fld id="{13B47006-4CF6-4E51-9FB9-F624FFCC8DA6}" type="slidenum">
              <a:rPr lang="en-AU" smtClean="0"/>
              <a:pPr/>
              <a:t>4</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F04A33F-E9DC-45C0-94AE-E1D8E5052975}" type="datetimeFigureOut">
              <a:rPr lang="en-US" smtClean="0"/>
              <a:pPr/>
              <a:t>11/7/2018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F04A33F-E9DC-45C0-94AE-E1D8E5052975}" type="datetimeFigureOut">
              <a:rPr lang="en-US" smtClean="0"/>
              <a:pPr/>
              <a:t>11/7/2018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F04A33F-E9DC-45C0-94AE-E1D8E5052975}" type="datetimeFigureOut">
              <a:rPr lang="en-US" smtClean="0"/>
              <a:pPr/>
              <a:t>11/7/2018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F04A33F-E9DC-45C0-94AE-E1D8E5052975}" type="datetimeFigureOut">
              <a:rPr lang="en-US" smtClean="0"/>
              <a:pPr/>
              <a:t>11/7/2018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4A33F-E9DC-45C0-94AE-E1D8E5052975}" type="datetimeFigureOut">
              <a:rPr lang="en-US" smtClean="0"/>
              <a:pPr/>
              <a:t>11/7/2018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F04A33F-E9DC-45C0-94AE-E1D8E5052975}" type="datetimeFigureOut">
              <a:rPr lang="en-US" smtClean="0"/>
              <a:pPr/>
              <a:t>11/7/2018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F04A33F-E9DC-45C0-94AE-E1D8E5052975}" type="datetimeFigureOut">
              <a:rPr lang="en-US" smtClean="0"/>
              <a:pPr/>
              <a:t>11/7/2018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F04A33F-E9DC-45C0-94AE-E1D8E5052975}" type="datetimeFigureOut">
              <a:rPr lang="en-US" smtClean="0"/>
              <a:pPr/>
              <a:t>11/7/2018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4A33F-E9DC-45C0-94AE-E1D8E5052975}" type="datetimeFigureOut">
              <a:rPr lang="en-US" smtClean="0"/>
              <a:pPr/>
              <a:t>11/7/2018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4A33F-E9DC-45C0-94AE-E1D8E5052975}" type="datetimeFigureOut">
              <a:rPr lang="en-US" smtClean="0"/>
              <a:pPr/>
              <a:t>11/7/2018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4A33F-E9DC-45C0-94AE-E1D8E5052975}" type="datetimeFigureOut">
              <a:rPr lang="en-US" smtClean="0"/>
              <a:pPr/>
              <a:t>11/7/2018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23142FF-E689-4A00-BF93-B340E21DCC2C}"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4A33F-E9DC-45C0-94AE-E1D8E5052975}" type="datetimeFigureOut">
              <a:rPr lang="en-US" smtClean="0"/>
              <a:pPr/>
              <a:t>11/7/2018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142FF-E689-4A00-BF93-B340E21DCC2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2130425"/>
            <a:ext cx="5529274" cy="1470025"/>
          </a:xfrm>
        </p:spPr>
        <p:txBody>
          <a:bodyPr>
            <a:normAutofit/>
          </a:bodyPr>
          <a:lstStyle/>
          <a:p>
            <a:r>
              <a:rPr lang="en-AU" sz="3200" dirty="0" smtClean="0"/>
              <a:t>Saturday Race Meets </a:t>
            </a:r>
            <a:endParaRPr lang="en-AU" sz="3200" dirty="0"/>
          </a:p>
        </p:txBody>
      </p:sp>
      <p:sp>
        <p:nvSpPr>
          <p:cNvPr id="3" name="Subtitle 2"/>
          <p:cNvSpPr>
            <a:spLocks noGrp="1"/>
          </p:cNvSpPr>
          <p:nvPr>
            <p:ph type="subTitle" idx="1"/>
          </p:nvPr>
        </p:nvSpPr>
        <p:spPr/>
        <p:txBody>
          <a:bodyPr/>
          <a:lstStyle/>
          <a:p>
            <a:r>
              <a:rPr lang="en-AU" dirty="0" smtClean="0"/>
              <a:t>Prior to the Event</a:t>
            </a:r>
          </a:p>
          <a:p>
            <a:r>
              <a:rPr lang="en-AU" dirty="0" smtClean="0"/>
              <a:t>On the Day </a:t>
            </a:r>
          </a:p>
          <a:p>
            <a:r>
              <a:rPr lang="en-AU" dirty="0" smtClean="0"/>
              <a:t>After the Event</a:t>
            </a:r>
            <a:endParaRPr lang="en-AU" dirty="0"/>
          </a:p>
        </p:txBody>
      </p:sp>
      <p:pic>
        <p:nvPicPr>
          <p:cNvPr id="4" name="Picture 3" descr="KASC badge.gif"/>
          <p:cNvPicPr>
            <a:picLocks noChangeAspect="1"/>
          </p:cNvPicPr>
          <p:nvPr/>
        </p:nvPicPr>
        <p:blipFill>
          <a:blip r:embed="rId3"/>
          <a:stretch>
            <a:fillRect/>
          </a:stretch>
        </p:blipFill>
        <p:spPr>
          <a:xfrm>
            <a:off x="714348" y="1357298"/>
            <a:ext cx="2181227" cy="21867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Prior to the Event</a:t>
            </a:r>
            <a:endParaRPr lang="en-AU" dirty="0"/>
          </a:p>
        </p:txBody>
      </p:sp>
      <p:sp>
        <p:nvSpPr>
          <p:cNvPr id="3" name="Content Placeholder 2"/>
          <p:cNvSpPr>
            <a:spLocks noGrp="1"/>
          </p:cNvSpPr>
          <p:nvPr>
            <p:ph idx="1"/>
          </p:nvPr>
        </p:nvSpPr>
        <p:spPr/>
        <p:txBody>
          <a:bodyPr>
            <a:normAutofit/>
          </a:bodyPr>
          <a:lstStyle/>
          <a:p>
            <a:pPr>
              <a:buNone/>
            </a:pPr>
            <a:r>
              <a:rPr lang="en-AU" sz="1800" dirty="0" smtClean="0"/>
              <a:t>Our </a:t>
            </a:r>
            <a:r>
              <a:rPr lang="en-AU" sz="1800" b="1" dirty="0" smtClean="0"/>
              <a:t>Race Committee </a:t>
            </a:r>
            <a:r>
              <a:rPr lang="en-AU" sz="1800" dirty="0" smtClean="0"/>
              <a:t>plans the summer season into two halves. First half October – December and the second half January – March.</a:t>
            </a:r>
          </a:p>
          <a:p>
            <a:r>
              <a:rPr lang="en-AU" sz="1800" dirty="0" smtClean="0"/>
              <a:t>Once finalised the programme of events are submitted to Swimming NSW for approval.</a:t>
            </a:r>
          </a:p>
          <a:p>
            <a:r>
              <a:rPr lang="en-AU" sz="1800" dirty="0" smtClean="0"/>
              <a:t>Each week competitors register for the next meet online and prior to 12mn the Wednesday before the event.</a:t>
            </a:r>
          </a:p>
          <a:p>
            <a:r>
              <a:rPr lang="en-AU" sz="1800" dirty="0" smtClean="0"/>
              <a:t>There are rules regarding the number of races that can be entered and qualifying times. </a:t>
            </a:r>
          </a:p>
          <a:p>
            <a:r>
              <a:rPr lang="en-AU" sz="1800" dirty="0" smtClean="0"/>
              <a:t>The </a:t>
            </a:r>
            <a:r>
              <a:rPr lang="en-AU" sz="1800" b="1" dirty="0" smtClean="0"/>
              <a:t>OPERATOR OF AUTOMATIC OFFICIATING EQUIPMENT </a:t>
            </a:r>
            <a:r>
              <a:rPr lang="en-AU" sz="1800" dirty="0" smtClean="0"/>
              <a:t>(AOE) Operator checks entries and creates a Start List. This is distributed to each official, prior to the event.</a:t>
            </a:r>
          </a:p>
          <a:p>
            <a:r>
              <a:rPr lang="en-AU" sz="1800" dirty="0" smtClean="0"/>
              <a:t>The agreement with Ku-ring-gai Aquatic centre is that we relinquish 2 lanes at 0915hrs , which are made available to general entry swimmers.</a:t>
            </a:r>
          </a:p>
          <a:p>
            <a:r>
              <a:rPr lang="en-AU" sz="1800" dirty="0" smtClean="0"/>
              <a:t>The AOE accommodates this electronically prior to race 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On the Day (in brief)</a:t>
            </a:r>
            <a:endParaRPr lang="en-AU" dirty="0"/>
          </a:p>
        </p:txBody>
      </p:sp>
      <p:sp>
        <p:nvSpPr>
          <p:cNvPr id="3" name="Content Placeholder 2"/>
          <p:cNvSpPr>
            <a:spLocks noGrp="1"/>
          </p:cNvSpPr>
          <p:nvPr>
            <p:ph idx="1"/>
          </p:nvPr>
        </p:nvSpPr>
        <p:spPr/>
        <p:txBody>
          <a:bodyPr>
            <a:normAutofit lnSpcReduction="10000"/>
          </a:bodyPr>
          <a:lstStyle/>
          <a:p>
            <a:r>
              <a:rPr lang="en-AU" sz="1800" dirty="0"/>
              <a:t>An early start for our volunteer officials </a:t>
            </a:r>
            <a:endParaRPr lang="en-AU" sz="1800" dirty="0" smtClean="0"/>
          </a:p>
          <a:p>
            <a:r>
              <a:rPr lang="en-AU" sz="1800" dirty="0" smtClean="0"/>
              <a:t>The diving blocks are installed, timing equipment checked, sun shade erected for our time keepers and swimmers in the marshalling area etc</a:t>
            </a:r>
          </a:p>
          <a:p>
            <a:r>
              <a:rPr lang="en-AU" sz="1800" dirty="0" smtClean="0"/>
              <a:t>Our </a:t>
            </a:r>
            <a:r>
              <a:rPr lang="en-AU" sz="1800" b="1" dirty="0"/>
              <a:t>C</a:t>
            </a:r>
            <a:r>
              <a:rPr lang="en-AU" sz="1800" b="1" dirty="0" smtClean="0"/>
              <a:t>hief </a:t>
            </a:r>
            <a:r>
              <a:rPr lang="en-AU" sz="1800" b="1" dirty="0"/>
              <a:t>T</a:t>
            </a:r>
            <a:r>
              <a:rPr lang="en-AU" sz="1800" b="1" dirty="0" smtClean="0"/>
              <a:t>ime </a:t>
            </a:r>
            <a:r>
              <a:rPr lang="en-AU" sz="1800" b="1" dirty="0"/>
              <a:t>K</a:t>
            </a:r>
            <a:r>
              <a:rPr lang="en-AU" sz="1800" b="1" dirty="0" smtClean="0"/>
              <a:t>eeper </a:t>
            </a:r>
            <a:r>
              <a:rPr lang="en-AU" sz="1800" dirty="0" smtClean="0"/>
              <a:t>enrols volunteer timekeepers and checks all watches are operational.  Volunteer parents are enrolled to help on the day.</a:t>
            </a:r>
          </a:p>
          <a:p>
            <a:r>
              <a:rPr lang="en-AU" sz="1800" dirty="0" smtClean="0"/>
              <a:t>Our Clarke of Course (</a:t>
            </a:r>
            <a:r>
              <a:rPr lang="en-AU" sz="1800" b="1" dirty="0" smtClean="0"/>
              <a:t>Chief Marshal</a:t>
            </a:r>
            <a:r>
              <a:rPr lang="en-AU" sz="1800" dirty="0" smtClean="0"/>
              <a:t>). </a:t>
            </a:r>
          </a:p>
          <a:p>
            <a:pPr lvl="1"/>
            <a:r>
              <a:rPr lang="en-AU" sz="1800" dirty="0"/>
              <a:t>Identify and assemble swimmers who report for competition. </a:t>
            </a:r>
          </a:p>
          <a:p>
            <a:pPr lvl="1"/>
            <a:r>
              <a:rPr lang="en-AU" sz="1800" dirty="0"/>
              <a:t> Identify </a:t>
            </a:r>
            <a:r>
              <a:rPr lang="en-AU" sz="1800" dirty="0" smtClean="0"/>
              <a:t>the names of swimmers </a:t>
            </a:r>
            <a:r>
              <a:rPr lang="en-AU" sz="1800" dirty="0"/>
              <a:t>who do not report for the event. </a:t>
            </a:r>
          </a:p>
          <a:p>
            <a:pPr lvl="1"/>
            <a:r>
              <a:rPr lang="en-AU" sz="1800" dirty="0"/>
              <a:t>Seek permission from the Referee where amalgamations or reseeding may be possible</a:t>
            </a:r>
            <a:r>
              <a:rPr lang="en-AU" sz="1800" dirty="0" smtClean="0"/>
              <a:t>.</a:t>
            </a:r>
            <a:endParaRPr lang="en-AU" sz="1800" dirty="0"/>
          </a:p>
          <a:p>
            <a:pPr lvl="1"/>
            <a:r>
              <a:rPr lang="en-AU" sz="1800" dirty="0"/>
              <a:t>Report approval of amalgamations or reseeding to the Control Room Supervisor / Chief Recorder </a:t>
            </a:r>
          </a:p>
          <a:p>
            <a:pPr lvl="1"/>
            <a:r>
              <a:rPr lang="en-AU" sz="1800" dirty="0"/>
              <a:t>Ensure only authorised persons access the </a:t>
            </a:r>
            <a:r>
              <a:rPr lang="en-AU" sz="1800" dirty="0" smtClean="0"/>
              <a:t>marshalling </a:t>
            </a:r>
            <a:r>
              <a:rPr lang="en-AU" sz="1800" dirty="0"/>
              <a:t>area. </a:t>
            </a:r>
          </a:p>
          <a:p>
            <a:pPr lvl="1"/>
            <a:r>
              <a:rPr lang="en-AU" sz="1800" dirty="0"/>
              <a:t> Ensure swimmers to report for the event in a timely manner. </a:t>
            </a:r>
          </a:p>
          <a:p>
            <a:pPr lvl="1"/>
            <a:r>
              <a:rPr lang="en-AU" sz="1800" dirty="0"/>
              <a:t>Pass swimmers for each heat to the Check Starter.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gramme sample.png"/>
          <p:cNvPicPr>
            <a:picLocks noGrp="1" noChangeAspect="1"/>
          </p:cNvPicPr>
          <p:nvPr>
            <p:ph idx="1"/>
          </p:nvPr>
        </p:nvPicPr>
        <p:blipFill>
          <a:blip r:embed="rId3" cstate="print"/>
          <a:stretch>
            <a:fillRect/>
          </a:stretch>
        </p:blipFill>
        <p:spPr>
          <a:xfrm>
            <a:off x="714348" y="857232"/>
            <a:ext cx="7858180" cy="5138362"/>
          </a:xfrm>
          <a:prstGeom prst="rect">
            <a:avLst/>
          </a:prstGeom>
          <a:ln w="228600" cap="sq" cmpd="thickThin">
            <a:solidFill>
              <a:schemeClr val="accent1">
                <a:lumMod val="50000"/>
              </a:schemeClr>
            </a:solidFill>
            <a:prstDash val="solid"/>
            <a:miter lim="800000"/>
          </a:ln>
          <a:effectLst>
            <a:innerShdw blurRad="76200">
              <a:srgbClr val="000000"/>
            </a:innerShdw>
          </a:effectLst>
        </p:spPr>
      </p:pic>
      <p:cxnSp>
        <p:nvCxnSpPr>
          <p:cNvPr id="6" name="Straight Arrow Connector 5"/>
          <p:cNvCxnSpPr/>
          <p:nvPr/>
        </p:nvCxnSpPr>
        <p:spPr>
          <a:xfrm rot="16200000" flipH="1">
            <a:off x="5063807" y="2651441"/>
            <a:ext cx="730899" cy="42862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5643570" y="3071810"/>
            <a:ext cx="2428892" cy="461665"/>
          </a:xfrm>
          <a:prstGeom prst="rect">
            <a:avLst/>
          </a:prstGeom>
          <a:noFill/>
        </p:spPr>
        <p:txBody>
          <a:bodyPr wrap="square" rtlCol="0">
            <a:spAutoFit/>
          </a:bodyPr>
          <a:lstStyle/>
          <a:p>
            <a:r>
              <a:rPr lang="en-AU" sz="1200" dirty="0" smtClean="0">
                <a:solidFill>
                  <a:srgbClr val="FF0000"/>
                </a:solidFill>
              </a:rPr>
              <a:t>These are true empty lanes and can be filled at the Marshals</a:t>
            </a:r>
            <a:r>
              <a:rPr lang="en-AU" sz="1200" baseline="0" dirty="0" smtClean="0">
                <a:solidFill>
                  <a:srgbClr val="FF0000"/>
                </a:solidFill>
              </a:rPr>
              <a:t> discretion</a:t>
            </a:r>
            <a:endParaRPr lang="en-AU" sz="1200" dirty="0">
              <a:solidFill>
                <a:srgbClr val="FF0000"/>
              </a:solidFill>
            </a:endParaRPr>
          </a:p>
        </p:txBody>
      </p:sp>
      <p:sp>
        <p:nvSpPr>
          <p:cNvPr id="11" name="Right Brace 10"/>
          <p:cNvSpPr/>
          <p:nvPr/>
        </p:nvSpPr>
        <p:spPr>
          <a:xfrm>
            <a:off x="5072066" y="2357430"/>
            <a:ext cx="45719" cy="1428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14" name="Straight Arrow Connector 13"/>
          <p:cNvCxnSpPr/>
          <p:nvPr/>
        </p:nvCxnSpPr>
        <p:spPr>
          <a:xfrm>
            <a:off x="9929850" y="3857628"/>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286248" y="2786058"/>
            <a:ext cx="357189" cy="214314"/>
          </a:xfrm>
          <a:prstGeom prst="rect">
            <a:avLst/>
          </a:prstGeom>
          <a:noFill/>
        </p:spPr>
        <p:txBody>
          <a:bodyPr wrap="square" lIns="91440" tIns="45720" rIns="91440" bIns="45720">
            <a:spAutoFit/>
          </a:bodyPr>
          <a:lstStyle/>
          <a:p>
            <a:pPr algn="ctr"/>
            <a:r>
              <a:rPr lang="en-US" sz="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NS</a:t>
            </a:r>
            <a:endParaRPr lang="en-US" sz="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17" name="Straight Arrow Connector 16"/>
          <p:cNvCxnSpPr/>
          <p:nvPr/>
        </p:nvCxnSpPr>
        <p:spPr>
          <a:xfrm rot="16200000" flipH="1">
            <a:off x="4286248" y="3286124"/>
            <a:ext cx="85725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86314" y="4000504"/>
            <a:ext cx="2428892" cy="1384995"/>
          </a:xfrm>
          <a:prstGeom prst="rect">
            <a:avLst/>
          </a:prstGeom>
          <a:noFill/>
        </p:spPr>
        <p:txBody>
          <a:bodyPr wrap="square" rtlCol="0">
            <a:spAutoFit/>
          </a:bodyPr>
          <a:lstStyle/>
          <a:p>
            <a:r>
              <a:rPr lang="en-AU" sz="1200" dirty="0" smtClean="0">
                <a:solidFill>
                  <a:srgbClr val="002060"/>
                </a:solidFill>
              </a:rPr>
              <a:t>This person did not swim for some reason. Technically this is NOT an empty lane and cannot be filled by another swimmer. Why? Because the time recorded will be allocated to the swimmer who SHOULD have swam. </a:t>
            </a:r>
            <a:endParaRPr lang="en-AU" dirty="0"/>
          </a:p>
        </p:txBody>
      </p:sp>
      <p:sp>
        <p:nvSpPr>
          <p:cNvPr id="2" name="Title 1"/>
          <p:cNvSpPr>
            <a:spLocks noGrp="1"/>
          </p:cNvSpPr>
          <p:nvPr>
            <p:ph type="title"/>
          </p:nvPr>
        </p:nvSpPr>
        <p:spPr>
          <a:xfrm>
            <a:off x="785786" y="500042"/>
            <a:ext cx="7715304" cy="1000132"/>
          </a:xfrm>
        </p:spPr>
        <p:style>
          <a:lnRef idx="1">
            <a:schemeClr val="accent5"/>
          </a:lnRef>
          <a:fillRef idx="3">
            <a:schemeClr val="accent5"/>
          </a:fillRef>
          <a:effectRef idx="2">
            <a:schemeClr val="accent5"/>
          </a:effectRef>
          <a:fontRef idx="minor">
            <a:schemeClr val="lt1"/>
          </a:fontRef>
        </p:style>
        <p:txBody>
          <a:bodyPr/>
          <a:lstStyle/>
          <a:p>
            <a:r>
              <a:rPr lang="en-AU" dirty="0" smtClean="0"/>
              <a:t>Sample </a:t>
            </a:r>
            <a:r>
              <a:rPr lang="en-AU" dirty="0"/>
              <a:t>R</a:t>
            </a:r>
            <a:r>
              <a:rPr lang="en-AU" dirty="0" smtClean="0"/>
              <a:t>unning </a:t>
            </a:r>
            <a:r>
              <a:rPr lang="en-AU" dirty="0"/>
              <a:t>S</a:t>
            </a:r>
            <a:r>
              <a:rPr lang="en-AU" dirty="0" smtClean="0"/>
              <a:t>heet</a:t>
            </a:r>
            <a:endParaRPr lang="en-AU" dirty="0"/>
          </a:p>
        </p:txBody>
      </p:sp>
      <p:pic>
        <p:nvPicPr>
          <p:cNvPr id="1027" name="Picture 3" descr="C:\Users\dyoung\AppData\Local\Microsoft\Windows\Temporary Internet Files\Content.IE5\QO7D752J\big-tick[1].jpg"/>
          <p:cNvPicPr>
            <a:picLocks noChangeAspect="1" noChangeArrowheads="1"/>
          </p:cNvPicPr>
          <p:nvPr/>
        </p:nvPicPr>
        <p:blipFill>
          <a:blip r:embed="rId4" cstate="print"/>
          <a:srcRect/>
          <a:stretch>
            <a:fillRect/>
          </a:stretch>
        </p:blipFill>
        <p:spPr bwMode="auto">
          <a:xfrm>
            <a:off x="4376554" y="2071679"/>
            <a:ext cx="82664" cy="142876"/>
          </a:xfrm>
          <a:prstGeom prst="rect">
            <a:avLst/>
          </a:prstGeom>
          <a:noFill/>
        </p:spPr>
      </p:pic>
      <p:pic>
        <p:nvPicPr>
          <p:cNvPr id="24" name="Picture 3" descr="C:\Users\dyoung\AppData\Local\Microsoft\Windows\Temporary Internet Files\Content.IE5\QO7D752J\big-tick[1].jpg"/>
          <p:cNvPicPr>
            <a:picLocks noChangeAspect="1" noChangeArrowheads="1"/>
          </p:cNvPicPr>
          <p:nvPr/>
        </p:nvPicPr>
        <p:blipFill>
          <a:blip r:embed="rId4" cstate="print"/>
          <a:srcRect/>
          <a:stretch>
            <a:fillRect/>
          </a:stretch>
        </p:blipFill>
        <p:spPr bwMode="auto">
          <a:xfrm>
            <a:off x="4357686" y="2357430"/>
            <a:ext cx="82664" cy="142876"/>
          </a:xfrm>
          <a:prstGeom prst="rect">
            <a:avLst/>
          </a:prstGeom>
          <a:noFill/>
        </p:spPr>
      </p:pic>
      <p:pic>
        <p:nvPicPr>
          <p:cNvPr id="25" name="Picture 3" descr="C:\Users\dyoung\AppData\Local\Microsoft\Windows\Temporary Internet Files\Content.IE5\QO7D752J\big-tick[1].jpg"/>
          <p:cNvPicPr>
            <a:picLocks noChangeAspect="1" noChangeArrowheads="1"/>
          </p:cNvPicPr>
          <p:nvPr/>
        </p:nvPicPr>
        <p:blipFill>
          <a:blip r:embed="rId5" cstate="print"/>
          <a:srcRect/>
          <a:stretch>
            <a:fillRect/>
          </a:stretch>
        </p:blipFill>
        <p:spPr bwMode="auto">
          <a:xfrm>
            <a:off x="4357686" y="2500306"/>
            <a:ext cx="87051" cy="150458"/>
          </a:xfrm>
          <a:prstGeom prst="rect">
            <a:avLst/>
          </a:prstGeom>
          <a:noFill/>
        </p:spPr>
      </p:pic>
      <p:pic>
        <p:nvPicPr>
          <p:cNvPr id="27" name="Picture 3" descr="C:\Users\dyoung\AppData\Local\Microsoft\Windows\Temporary Internet Files\Content.IE5\QO7D752J\big-tick[1].jpg"/>
          <p:cNvPicPr>
            <a:picLocks noChangeAspect="1" noChangeArrowheads="1"/>
          </p:cNvPicPr>
          <p:nvPr/>
        </p:nvPicPr>
        <p:blipFill>
          <a:blip r:embed="rId4" cstate="print"/>
          <a:srcRect/>
          <a:stretch>
            <a:fillRect/>
          </a:stretch>
        </p:blipFill>
        <p:spPr bwMode="auto">
          <a:xfrm>
            <a:off x="4357686" y="2214554"/>
            <a:ext cx="82664" cy="142876"/>
          </a:xfrm>
          <a:prstGeom prst="rect">
            <a:avLst/>
          </a:prstGeom>
          <a:noFill/>
        </p:spPr>
      </p:pic>
      <p:pic>
        <p:nvPicPr>
          <p:cNvPr id="28" name="Picture 3" descr="C:\Users\dyoung\AppData\Local\Microsoft\Windows\Temporary Internet Files\Content.IE5\QO7D752J\big-tick[1].jpg"/>
          <p:cNvPicPr>
            <a:picLocks noChangeAspect="1" noChangeArrowheads="1"/>
          </p:cNvPicPr>
          <p:nvPr/>
        </p:nvPicPr>
        <p:blipFill>
          <a:blip r:embed="rId5" cstate="print"/>
          <a:srcRect/>
          <a:stretch>
            <a:fillRect/>
          </a:stretch>
        </p:blipFill>
        <p:spPr bwMode="auto">
          <a:xfrm>
            <a:off x="4357686" y="2643182"/>
            <a:ext cx="87051" cy="1504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Check Starter and Starter</a:t>
            </a:r>
            <a:endParaRPr lang="en-AU" dirty="0"/>
          </a:p>
        </p:txBody>
      </p:sp>
      <p:sp>
        <p:nvSpPr>
          <p:cNvPr id="3" name="Content Placeholder 2"/>
          <p:cNvSpPr>
            <a:spLocks noGrp="1"/>
          </p:cNvSpPr>
          <p:nvPr>
            <p:ph idx="1"/>
          </p:nvPr>
        </p:nvSpPr>
        <p:spPr/>
        <p:txBody>
          <a:bodyPr>
            <a:normAutofit/>
          </a:bodyPr>
          <a:lstStyle/>
          <a:p>
            <a:pPr>
              <a:buNone/>
            </a:pPr>
            <a:r>
              <a:rPr lang="en-AU" sz="1800" dirty="0"/>
              <a:t>Our </a:t>
            </a:r>
            <a:r>
              <a:rPr lang="en-AU" sz="1800" b="1" dirty="0" smtClean="0"/>
              <a:t>Check Starter </a:t>
            </a:r>
            <a:endParaRPr lang="en-AU" sz="1800" b="1" dirty="0"/>
          </a:p>
          <a:p>
            <a:r>
              <a:rPr lang="en-AU" sz="1800" dirty="0" smtClean="0"/>
              <a:t>Ensures </a:t>
            </a:r>
            <a:r>
              <a:rPr lang="en-AU" sz="1800" dirty="0"/>
              <a:t>that the swimmers for each race are correct by checking name and lane number against the race sheet. </a:t>
            </a:r>
          </a:p>
          <a:p>
            <a:r>
              <a:rPr lang="en-AU" sz="1800" dirty="0" smtClean="0"/>
              <a:t>Instruct </a:t>
            </a:r>
            <a:r>
              <a:rPr lang="en-AU" sz="1800" dirty="0"/>
              <a:t>the swimmers when to move onto the pool deck and direct them to their assigned lanes. </a:t>
            </a:r>
            <a:endParaRPr lang="en-AU" sz="1800" dirty="0" smtClean="0"/>
          </a:p>
          <a:p>
            <a:r>
              <a:rPr lang="en-AU" sz="1800" dirty="0" smtClean="0"/>
              <a:t>Be </a:t>
            </a:r>
            <a:r>
              <a:rPr lang="en-AU" sz="1800" dirty="0"/>
              <a:t>aware, and provide assistance to any swimmers where required. </a:t>
            </a:r>
            <a:endParaRPr lang="en-AU" sz="1800" dirty="0" smtClean="0"/>
          </a:p>
          <a:p>
            <a:pPr>
              <a:buNone/>
            </a:pPr>
            <a:r>
              <a:rPr lang="en-AU" sz="1800" b="1" dirty="0" smtClean="0"/>
              <a:t>Our Starter</a:t>
            </a:r>
          </a:p>
          <a:p>
            <a:r>
              <a:rPr lang="en-AU" sz="1800" dirty="0" smtClean="0"/>
              <a:t>Following the Referees second long whistle commands "Take your marks",  swimmers take up a starting position with at least one foot at the front of the starting platforms. When all swimmers are </a:t>
            </a:r>
            <a:r>
              <a:rPr lang="en-AU" sz="1800" b="1" dirty="0" smtClean="0"/>
              <a:t>stationary</a:t>
            </a:r>
            <a:r>
              <a:rPr lang="en-AU" sz="1800" dirty="0" smtClean="0"/>
              <a:t>, the Starter shall give the starting signal.</a:t>
            </a:r>
          </a:p>
          <a:p>
            <a:pPr>
              <a:buNone/>
            </a:pPr>
            <a:r>
              <a:rPr lang="en-AU" sz="1800" dirty="0" smtClean="0"/>
              <a:t>Our </a:t>
            </a:r>
            <a:r>
              <a:rPr lang="en-AU" sz="1800" b="1" dirty="0" smtClean="0"/>
              <a:t>(AOE) </a:t>
            </a:r>
            <a:r>
              <a:rPr lang="en-AU" sz="1800" dirty="0" smtClean="0"/>
              <a:t>Operator plays a very important role in ensuring electronic times and places are accurately captured for each swimmer. </a:t>
            </a:r>
          </a:p>
          <a:p>
            <a:endParaRPr lang="en-A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Referee</a:t>
            </a:r>
            <a:endParaRPr lang="en-AU" dirty="0"/>
          </a:p>
        </p:txBody>
      </p:sp>
      <p:sp>
        <p:nvSpPr>
          <p:cNvPr id="3" name="Content Placeholder 2"/>
          <p:cNvSpPr>
            <a:spLocks noGrp="1"/>
          </p:cNvSpPr>
          <p:nvPr>
            <p:ph idx="1"/>
          </p:nvPr>
        </p:nvSpPr>
        <p:spPr/>
        <p:txBody>
          <a:bodyPr>
            <a:normAutofit lnSpcReduction="10000"/>
          </a:bodyPr>
          <a:lstStyle/>
          <a:p>
            <a:pPr>
              <a:buNone/>
            </a:pPr>
            <a:r>
              <a:rPr lang="en-AU" sz="1800" dirty="0" smtClean="0"/>
              <a:t>Our </a:t>
            </a:r>
            <a:r>
              <a:rPr lang="en-AU" sz="1800" b="1" dirty="0" smtClean="0"/>
              <a:t>Referee </a:t>
            </a:r>
            <a:r>
              <a:rPr lang="en-AU" sz="1800" dirty="0" smtClean="0"/>
              <a:t>also</a:t>
            </a:r>
            <a:r>
              <a:rPr lang="en-AU" sz="1800" b="1" dirty="0" smtClean="0"/>
              <a:t> Judge of Stroke </a:t>
            </a:r>
          </a:p>
          <a:p>
            <a:r>
              <a:rPr lang="en-AU" sz="1800" dirty="0" smtClean="0"/>
              <a:t>At the commencement of each event, the Referee shall signal to the swimmers by a long whistle indicating that they should take their positions on the starting platform (or for Backstroke swimming and Medley Relays to immediately enter the water). </a:t>
            </a:r>
          </a:p>
          <a:p>
            <a:r>
              <a:rPr lang="en-AU" sz="1800" dirty="0" smtClean="0"/>
              <a:t>A second long whistle shall bring the Backstroke and Medley Relay swimmers immediately to the starting position.</a:t>
            </a:r>
          </a:p>
          <a:p>
            <a:r>
              <a:rPr lang="en-AU" sz="1800" dirty="0"/>
              <a:t>T</a:t>
            </a:r>
            <a:r>
              <a:rPr lang="en-AU" sz="1800" dirty="0" smtClean="0"/>
              <a:t>he pool is checked throughout and at the end of every race for any possible infractions.</a:t>
            </a:r>
          </a:p>
          <a:p>
            <a:r>
              <a:rPr lang="en-AU" sz="1800" dirty="0" smtClean="0"/>
              <a:t>Ensuring that swimmers comply with the relevant rules for each stroke including turns and finishes.</a:t>
            </a:r>
          </a:p>
          <a:p>
            <a:r>
              <a:rPr lang="en-AU" sz="1800" dirty="0" smtClean="0"/>
              <a:t>The Referee assumes total responsibility for all disqualifications during the competition.</a:t>
            </a:r>
          </a:p>
          <a:p>
            <a:r>
              <a:rPr lang="en-AU" sz="1800" dirty="0" smtClean="0"/>
              <a:t>The aim of KASC is to mentor all our swimmers. Many of our swimmers are new to the rules of competition. Our referee will always provide feedback on infringements when not engaged in a race. </a:t>
            </a:r>
            <a:endParaRPr lang="en-A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After the Race</a:t>
            </a:r>
            <a:endParaRPr lang="en-AU" dirty="0"/>
          </a:p>
        </p:txBody>
      </p:sp>
      <p:sp>
        <p:nvSpPr>
          <p:cNvPr id="3" name="Content Placeholder 2"/>
          <p:cNvSpPr>
            <a:spLocks noGrp="1"/>
          </p:cNvSpPr>
          <p:nvPr>
            <p:ph idx="1"/>
          </p:nvPr>
        </p:nvSpPr>
        <p:spPr/>
        <p:txBody>
          <a:bodyPr>
            <a:normAutofit/>
          </a:bodyPr>
          <a:lstStyle/>
          <a:p>
            <a:r>
              <a:rPr lang="en-AU" sz="1800" dirty="0" smtClean="0"/>
              <a:t>All equipment is packed away. </a:t>
            </a:r>
          </a:p>
          <a:p>
            <a:pPr>
              <a:buNone/>
            </a:pPr>
            <a:r>
              <a:rPr lang="en-AU" sz="1800" dirty="0" smtClean="0"/>
              <a:t>Our AOE checks race results and enters them into Swimming NSW for approval.</a:t>
            </a:r>
          </a:p>
          <a:p>
            <a:r>
              <a:rPr lang="en-AU" sz="1800" dirty="0" smtClean="0"/>
              <a:t>checks the point score calculations. </a:t>
            </a:r>
          </a:p>
          <a:p>
            <a:r>
              <a:rPr lang="en-AU" sz="1800" dirty="0" smtClean="0"/>
              <a:t>Uploads the race results onto the club website.	</a:t>
            </a:r>
          </a:p>
          <a:p>
            <a:pPr algn="ctr">
              <a:buNone/>
            </a:pPr>
            <a:r>
              <a:rPr lang="en-AU" sz="1800" u="sng" dirty="0" smtClean="0"/>
              <a:t>What can you do to Support Your Club?</a:t>
            </a:r>
          </a:p>
          <a:p>
            <a:pPr algn="ctr">
              <a:buNone/>
            </a:pPr>
            <a:r>
              <a:rPr lang="en-AU" sz="1800" dirty="0" smtClean="0"/>
              <a:t>As with all community sport our club relies on Volunteers </a:t>
            </a:r>
          </a:p>
          <a:p>
            <a:pPr algn="ctr">
              <a:buNone/>
            </a:pPr>
            <a:r>
              <a:rPr lang="en-AU" sz="1800" dirty="0" smtClean="0"/>
              <a:t>By getting involved you not only  contribute to our great Community Spirit but you will also understand the  sport more.</a:t>
            </a:r>
          </a:p>
          <a:p>
            <a:pPr algn="ctr">
              <a:buNone/>
            </a:pPr>
            <a:r>
              <a:rPr lang="en-AU" sz="1800" dirty="0" smtClean="0"/>
              <a:t>There are small Official Roles that you can obtain online training and certification.</a:t>
            </a:r>
          </a:p>
          <a:p>
            <a:pPr algn="ctr">
              <a:buNone/>
            </a:pPr>
            <a:r>
              <a:rPr lang="en-AU" sz="1800" dirty="0" smtClean="0"/>
              <a:t>But after a busy meet what we would really like help with, is packing up.</a:t>
            </a:r>
          </a:p>
          <a:p>
            <a:endParaRPr lang="en-A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FYI</a:t>
            </a:r>
            <a:endParaRPr lang="en-AU" dirty="0"/>
          </a:p>
        </p:txBody>
      </p:sp>
      <p:sp>
        <p:nvSpPr>
          <p:cNvPr id="3" name="Content Placeholder 2"/>
          <p:cNvSpPr>
            <a:spLocks noGrp="1"/>
          </p:cNvSpPr>
          <p:nvPr>
            <p:ph idx="1"/>
          </p:nvPr>
        </p:nvSpPr>
        <p:spPr/>
        <p:txBody>
          <a:bodyPr>
            <a:normAutofit/>
          </a:bodyPr>
          <a:lstStyle/>
          <a:p>
            <a:r>
              <a:rPr lang="en-AU" sz="1800" b="1" dirty="0" smtClean="0"/>
              <a:t>All</a:t>
            </a:r>
            <a:r>
              <a:rPr lang="en-AU" sz="1800" dirty="0" smtClean="0"/>
              <a:t> are officials are volunteers and are fully accredited by Swimming NSW.</a:t>
            </a:r>
          </a:p>
          <a:p>
            <a:r>
              <a:rPr lang="en-AU" sz="1800" dirty="0" smtClean="0"/>
              <a:t>All have current WWC.</a:t>
            </a:r>
          </a:p>
          <a:p>
            <a:r>
              <a:rPr lang="en-AU" sz="1800" b="1" dirty="0" smtClean="0"/>
              <a:t>Amalgamations and Reseeding</a:t>
            </a:r>
            <a:r>
              <a:rPr lang="en-AU" sz="1800" dirty="0" smtClean="0"/>
              <a:t>. To facilitate this process swimmers/parents  need to notify the Chief </a:t>
            </a:r>
            <a:r>
              <a:rPr lang="en-AU" sz="1800" dirty="0"/>
              <a:t>M</a:t>
            </a:r>
            <a:r>
              <a:rPr lang="en-AU" sz="1800" dirty="0" smtClean="0"/>
              <a:t>arshall when withdrawing from an event. The process requires changes on Meet Manager (our swimming </a:t>
            </a:r>
            <a:r>
              <a:rPr lang="en-AU" sz="1800" dirty="0"/>
              <a:t>management </a:t>
            </a:r>
            <a:r>
              <a:rPr lang="en-AU" sz="1800" dirty="0" smtClean="0"/>
              <a:t>software)</a:t>
            </a:r>
          </a:p>
          <a:p>
            <a:r>
              <a:rPr lang="en-AU" sz="1800" dirty="0" smtClean="0"/>
              <a:t>This process is time consuming and </a:t>
            </a:r>
            <a:r>
              <a:rPr lang="en-AU" sz="1800" b="1" dirty="0" smtClean="0"/>
              <a:t>is not </a:t>
            </a:r>
            <a:r>
              <a:rPr lang="en-AU" sz="1800" dirty="0" smtClean="0"/>
              <a:t>recommended by Swimming NSW for 50m and 100m events. </a:t>
            </a:r>
          </a:p>
          <a:p>
            <a:r>
              <a:rPr lang="en-AU" sz="1800" dirty="0" smtClean="0"/>
              <a:t>Swimming NSW has made the process of accreditation very streamline with online training modules. Several of our time keepers have taken the opportunity to become accredited. </a:t>
            </a:r>
          </a:p>
          <a:p>
            <a:r>
              <a:rPr lang="en-AU" sz="1800" dirty="0" smtClean="0"/>
              <a:t>Only swimmers who have registered online prior to the meet will be recorded with an official time and awarded points.</a:t>
            </a:r>
          </a:p>
          <a:p>
            <a:r>
              <a:rPr lang="en-AU" sz="1800" dirty="0" smtClean="0"/>
              <a:t>If you missed registration and still would like to swim we will endeavour  to accommodate where reasonably possible.</a:t>
            </a:r>
          </a:p>
          <a:p>
            <a:endParaRPr lang="en-AU"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834</Words>
  <Application>Microsoft Office PowerPoint</Application>
  <PresentationFormat>On-screen Show (4:3)</PresentationFormat>
  <Paragraphs>65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Saturday Race Meets </vt:lpstr>
      <vt:lpstr>Prior to the Event</vt:lpstr>
      <vt:lpstr>On the Day (in brief)</vt:lpstr>
      <vt:lpstr>Sample Running Sheet</vt:lpstr>
      <vt:lpstr>Check Starter and Starter</vt:lpstr>
      <vt:lpstr>Referee</vt:lpstr>
      <vt:lpstr>After the Race</vt:lpstr>
      <vt:lpstr>FYI</vt:lpstr>
    </vt:vector>
  </TitlesOfParts>
  <Company>Modena 360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who on the pool deck</dc:title>
  <dc:creator>dyoung</dc:creator>
  <cp:lastModifiedBy>cave</cp:lastModifiedBy>
  <cp:revision>57</cp:revision>
  <dcterms:created xsi:type="dcterms:W3CDTF">2018-10-24T03:01:07Z</dcterms:created>
  <dcterms:modified xsi:type="dcterms:W3CDTF">2018-11-06T23:47:46Z</dcterms:modified>
</cp:coreProperties>
</file>